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3922" autoAdjust="0"/>
  </p:normalViewPr>
  <p:slideViewPr>
    <p:cSldViewPr snapToGrid="0">
      <p:cViewPr varScale="1">
        <p:scale>
          <a:sx n="64" d="100"/>
          <a:sy n="64" d="100"/>
        </p:scale>
        <p:origin x="9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sv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D45AA-444D-6603-6377-EC0F7615EE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9E6474-5E15-3CD2-EC8E-9EF8E8F367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E113D5-424D-75CF-B648-C33081B397A2}"/>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07B68329-2C97-635F-3EEA-745E84F591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C86934-5F40-C069-2928-58C5693B4FC2}"/>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2991468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DB3E-3531-534C-45AA-B8D821D244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641DBF-8B7B-8E3D-E317-C71AEA7D35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C2360C-3E7C-D831-5E76-D1C8C73E47B1}"/>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3A8BC7A0-7006-6B47-038B-DAA4E6E70C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06D609-7162-6361-6E9A-91F81963F72F}"/>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2305480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5406EF-B978-642F-AD36-76D4FC567A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5D007C-77EB-F127-06C8-C06FF135AA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522F55-33A4-5B7F-46DB-E4AAD7E0F0DD}"/>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C1E7994D-2909-D5E3-CF5D-C1C6E48664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56A767-F7DA-9C00-7B69-63E2B45CFADC}"/>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3487697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986CC-5D12-802D-0F73-F7616EEB1A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E06AAE-E5D3-C4EA-0D0B-41F41EC032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CC12C-C6F7-AB24-1973-05F1E2F40789}"/>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B49EFECA-D8A0-4337-C7F4-C8B2B060ED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FC0580-B195-CFAC-F73F-CC8841E7A30D}"/>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1004443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AC059-D8CB-6BA5-A375-D58A382597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17735C-F372-0008-506D-EE85937BE6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5B1714-C3FC-2F5F-C143-3616202C9C6C}"/>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88ECCAD0-FA69-D610-28D3-8B3337E9BB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A294D7-CE17-FF6A-69BC-8947F5A53FF1}"/>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437784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4C7B-2C02-F787-D5DC-B108EAFF86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C00B3-22A6-FAF6-3EA5-EA32503B95E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FFC7A9-6F82-E256-375A-23F5779867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4F48E0-0D8F-7EF3-A229-53B772FFF9BC}"/>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6" name="Footer Placeholder 5">
            <a:extLst>
              <a:ext uri="{FF2B5EF4-FFF2-40B4-BE49-F238E27FC236}">
                <a16:creationId xmlns:a16="http://schemas.microsoft.com/office/drawing/2014/main" id="{DB8CEC6D-E509-9E98-A469-51CA04C584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513919-7A16-2C26-C942-29E2E341C5EE}"/>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1735022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DD8AA-FC47-BB77-2085-FDD6602425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DC04C8-0CD9-5D58-6F4E-AD7B5F360F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FBAE40-C24D-9B5C-CA01-C75C3AF30D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35CFB1-5C3D-A04C-93D5-3DC64857AC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D52BA4-FED0-1BAD-C74D-63F2778BBD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57E90E-0D2A-FB13-28E1-77BB27058CDC}"/>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8" name="Footer Placeholder 7">
            <a:extLst>
              <a:ext uri="{FF2B5EF4-FFF2-40B4-BE49-F238E27FC236}">
                <a16:creationId xmlns:a16="http://schemas.microsoft.com/office/drawing/2014/main" id="{3B6AB7C2-7700-460A-CFF8-BE5AA6AA28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EBD7BF-2FCE-5348-83B4-91D676B34234}"/>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84375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33A57-7A40-0976-AE60-25C1853B66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601E2D-8870-2A12-E771-CE66E3F43E81}"/>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4" name="Footer Placeholder 3">
            <a:extLst>
              <a:ext uri="{FF2B5EF4-FFF2-40B4-BE49-F238E27FC236}">
                <a16:creationId xmlns:a16="http://schemas.microsoft.com/office/drawing/2014/main" id="{CCCB2084-F5A3-99C3-232A-29B9B86C67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54B934F-DEC7-C4C5-7C74-339FED1C6122}"/>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1218041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15327F-7A0F-D5A7-BD1A-7D7879815EAF}"/>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3" name="Footer Placeholder 2">
            <a:extLst>
              <a:ext uri="{FF2B5EF4-FFF2-40B4-BE49-F238E27FC236}">
                <a16:creationId xmlns:a16="http://schemas.microsoft.com/office/drawing/2014/main" id="{7541AD47-3273-4831-EDFC-BD00ADDEE2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91D5A2-912E-B755-1FB1-685A6354DAE8}"/>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121430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F147-3358-68D4-D64F-BA4490247E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7F0861-B299-8196-9335-EAF3D5ACC9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11F31A-C575-EA06-BB9C-6876B0A49A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4C0E59-6667-3902-473C-D0BF6D0E151D}"/>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6" name="Footer Placeholder 5">
            <a:extLst>
              <a:ext uri="{FF2B5EF4-FFF2-40B4-BE49-F238E27FC236}">
                <a16:creationId xmlns:a16="http://schemas.microsoft.com/office/drawing/2014/main" id="{17481E68-CFBD-F109-144A-D8ACDEFCF2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FF6309-5E1C-A309-11DD-87AD534CF9B2}"/>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2787333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DBF09-4218-976B-E80E-333F50C1EF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2480C0-0F64-864D-89F1-D8DA710364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3DE212-761D-8AEB-D011-A8B83E7AAF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318989-B690-99AB-9BAB-58844E39488E}"/>
              </a:ext>
            </a:extLst>
          </p:cNvPr>
          <p:cNvSpPr>
            <a:spLocks noGrp="1"/>
          </p:cNvSpPr>
          <p:nvPr>
            <p:ph type="dt" sz="half" idx="10"/>
          </p:nvPr>
        </p:nvSpPr>
        <p:spPr/>
        <p:txBody>
          <a:bodyPr/>
          <a:lstStyle/>
          <a:p>
            <a:fld id="{8842873B-3D7E-4FEE-B2B2-D007315D888F}" type="datetimeFigureOut">
              <a:rPr lang="en-US" smtClean="0"/>
              <a:t>12/31/2024</a:t>
            </a:fld>
            <a:endParaRPr lang="en-US"/>
          </a:p>
        </p:txBody>
      </p:sp>
      <p:sp>
        <p:nvSpPr>
          <p:cNvPr id="6" name="Footer Placeholder 5">
            <a:extLst>
              <a:ext uri="{FF2B5EF4-FFF2-40B4-BE49-F238E27FC236}">
                <a16:creationId xmlns:a16="http://schemas.microsoft.com/office/drawing/2014/main" id="{5A38455C-1C61-86D1-25A4-9FCF48E2A3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CE7FCF-85BD-122B-81CC-B8E6A434F683}"/>
              </a:ext>
            </a:extLst>
          </p:cNvPr>
          <p:cNvSpPr>
            <a:spLocks noGrp="1"/>
          </p:cNvSpPr>
          <p:nvPr>
            <p:ph type="sldNum" sz="quarter" idx="12"/>
          </p:nvPr>
        </p:nvSpPr>
        <p:spPr/>
        <p:txBody>
          <a:bodyPr/>
          <a:lstStyle/>
          <a:p>
            <a:fld id="{236926FE-6116-4C61-9CBA-7BD090C9C46C}" type="slidenum">
              <a:rPr lang="en-US" smtClean="0"/>
              <a:t>‹#›</a:t>
            </a:fld>
            <a:endParaRPr lang="en-US"/>
          </a:p>
        </p:txBody>
      </p:sp>
    </p:spTree>
    <p:extLst>
      <p:ext uri="{BB962C8B-B14F-4D97-AF65-F5344CB8AC3E}">
        <p14:creationId xmlns:p14="http://schemas.microsoft.com/office/powerpoint/2010/main" val="1797914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9BC0BB-26D5-2F95-21D2-078AD3F09B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DA8312-CE2A-8C30-7B25-6062948637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8386D-D1D1-F747-6AAE-54021519F2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2873B-3D7E-4FEE-B2B2-D007315D888F}" type="datetimeFigureOut">
              <a:rPr lang="en-US" smtClean="0"/>
              <a:t>12/31/2024</a:t>
            </a:fld>
            <a:endParaRPr lang="en-US"/>
          </a:p>
        </p:txBody>
      </p:sp>
      <p:sp>
        <p:nvSpPr>
          <p:cNvPr id="5" name="Footer Placeholder 4">
            <a:extLst>
              <a:ext uri="{FF2B5EF4-FFF2-40B4-BE49-F238E27FC236}">
                <a16:creationId xmlns:a16="http://schemas.microsoft.com/office/drawing/2014/main" id="{95EFE998-93CF-2509-C9F8-C717A8EB3D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57BF6B-C4FF-AAD3-24DC-94BD3AF33F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6926FE-6116-4C61-9CBA-7BD090C9C46C}" type="slidenum">
              <a:rPr lang="en-US" smtClean="0"/>
              <a:t>‹#›</a:t>
            </a:fld>
            <a:endParaRPr lang="en-US"/>
          </a:p>
        </p:txBody>
      </p:sp>
    </p:spTree>
    <p:extLst>
      <p:ext uri="{BB962C8B-B14F-4D97-AF65-F5344CB8AC3E}">
        <p14:creationId xmlns:p14="http://schemas.microsoft.com/office/powerpoint/2010/main" val="32241624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svgsilh.com/fr/9e9e9e/image/304056.htm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BC0B-75F8-4248-11A5-40833182B62F}"/>
              </a:ext>
            </a:extLst>
          </p:cNvPr>
          <p:cNvSpPr>
            <a:spLocks noGrp="1"/>
          </p:cNvSpPr>
          <p:nvPr>
            <p:ph type="ctrTitle"/>
          </p:nvPr>
        </p:nvSpPr>
        <p:spPr>
          <a:xfrm>
            <a:off x="152400" y="0"/>
            <a:ext cx="13468350" cy="4879975"/>
          </a:xfrm>
        </p:spPr>
        <p:txBody>
          <a:bodyPr>
            <a:normAutofit fontScale="90000"/>
          </a:bodyPr>
          <a:lstStyle/>
          <a:p>
            <a:pPr algn="l"/>
            <a:r>
              <a:rPr lang="en-US" sz="4400" b="1" dirty="0"/>
              <a:t>College Name – </a:t>
            </a:r>
            <a:r>
              <a:rPr lang="en-US" sz="4400" b="1" dirty="0" err="1"/>
              <a:t>Lamrin</a:t>
            </a:r>
            <a:r>
              <a:rPr lang="en-US" sz="4400" b="1" dirty="0"/>
              <a:t> Tech Skills University Punjab</a:t>
            </a:r>
            <a:br>
              <a:rPr lang="en-US" sz="4400" b="1" dirty="0"/>
            </a:br>
            <a:r>
              <a:rPr lang="en-US" sz="4400" b="1" dirty="0"/>
              <a:t>Course Name – </a:t>
            </a:r>
            <a:r>
              <a:rPr lang="en-US" sz="4400" b="1" dirty="0" err="1"/>
              <a:t>Dsign</a:t>
            </a:r>
            <a:r>
              <a:rPr lang="en-US" sz="4400" b="1" dirty="0"/>
              <a:t> Thinking &amp; Critical Thinking </a:t>
            </a:r>
            <a:br>
              <a:rPr lang="en-US" sz="4400" b="1" dirty="0"/>
            </a:br>
            <a:r>
              <a:rPr lang="en-US" sz="4400" b="1" dirty="0"/>
              <a:t>Branch – </a:t>
            </a:r>
            <a:r>
              <a:rPr lang="en-US" sz="4400" b="1" dirty="0" err="1"/>
              <a:t>Btech</a:t>
            </a:r>
            <a:r>
              <a:rPr lang="en-US" sz="4400" b="1" dirty="0"/>
              <a:t> ( Electrical Engineering )</a:t>
            </a:r>
            <a:br>
              <a:rPr lang="en-US" sz="4400" b="1" dirty="0"/>
            </a:br>
            <a:r>
              <a:rPr lang="en-US" sz="4400" b="1" dirty="0"/>
              <a:t>Batch No – 2024 </a:t>
            </a:r>
            <a:br>
              <a:rPr lang="en-US" sz="4400" b="1" dirty="0"/>
            </a:br>
            <a:r>
              <a:rPr lang="en-US" sz="4400" b="1" dirty="0"/>
              <a:t>Presented By – Sudhir Bhardwaj</a:t>
            </a:r>
            <a:br>
              <a:rPr lang="en-US" sz="4400" b="1" dirty="0"/>
            </a:br>
            <a:r>
              <a:rPr lang="en-US" sz="4400" b="1" dirty="0"/>
              <a:t>Roll No – 24100130006</a:t>
            </a:r>
            <a:br>
              <a:rPr lang="en-US" sz="4400" b="1" dirty="0"/>
            </a:br>
            <a:r>
              <a:rPr lang="en-US" sz="4400" b="1" dirty="0"/>
              <a:t>Task No #10 – Article for any one of the given problem</a:t>
            </a:r>
            <a:br>
              <a:rPr lang="en-US" sz="4400" b="1" dirty="0"/>
            </a:br>
            <a:r>
              <a:rPr lang="en-US" sz="4400" b="1" dirty="0"/>
              <a:t>Title - AI in Healthcare: Improving Diagnosis and Treatment</a:t>
            </a:r>
            <a:br>
              <a:rPr lang="en-US" sz="4400" b="1" dirty="0"/>
            </a:br>
            <a:endParaRPr lang="en-US" sz="4400" b="1" dirty="0"/>
          </a:p>
        </p:txBody>
      </p:sp>
      <p:pic>
        <p:nvPicPr>
          <p:cNvPr id="8" name="Graphic 7">
            <a:extLst>
              <a:ext uri="{FF2B5EF4-FFF2-40B4-BE49-F238E27FC236}">
                <a16:creationId xmlns:a16="http://schemas.microsoft.com/office/drawing/2014/main" id="{9F0F34BA-25B8-2A5A-406B-E994162E2DA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 uri="{837473B0-CC2E-450A-ABE3-18F120FF3D39}">
                <a1611:picAttrSrcUrl xmlns:a1611="http://schemas.microsoft.com/office/drawing/2016/11/main" r:id="rId4"/>
              </a:ext>
            </a:extLst>
          </a:blip>
          <a:stretch>
            <a:fillRect/>
          </a:stretch>
        </p:blipFill>
        <p:spPr>
          <a:xfrm>
            <a:off x="0" y="4287187"/>
            <a:ext cx="11062741" cy="2598384"/>
          </a:xfrm>
          <a:prstGeom prst="rect">
            <a:avLst/>
          </a:prstGeom>
        </p:spPr>
      </p:pic>
    </p:spTree>
    <p:extLst>
      <p:ext uri="{BB962C8B-B14F-4D97-AF65-F5344CB8AC3E}">
        <p14:creationId xmlns:p14="http://schemas.microsoft.com/office/powerpoint/2010/main" val="3954334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BC0B-75F8-4248-11A5-40833182B62F}"/>
              </a:ext>
            </a:extLst>
          </p:cNvPr>
          <p:cNvSpPr>
            <a:spLocks noGrp="1"/>
          </p:cNvSpPr>
          <p:nvPr>
            <p:ph type="ctrTitle"/>
          </p:nvPr>
        </p:nvSpPr>
        <p:spPr>
          <a:xfrm>
            <a:off x="0" y="0"/>
            <a:ext cx="10668000" cy="3509963"/>
          </a:xfrm>
        </p:spPr>
        <p:txBody>
          <a:bodyPr>
            <a:noAutofit/>
          </a:bodyPr>
          <a:lstStyle/>
          <a:p>
            <a:pPr algn="l"/>
            <a:r>
              <a:rPr lang="en-US" sz="3200" dirty="0"/>
              <a:t>.</a:t>
            </a:r>
            <a:br>
              <a:rPr lang="en-US" sz="3200" dirty="0"/>
            </a:br>
            <a:r>
              <a:rPr lang="en-US" sz="3200" b="1" dirty="0"/>
              <a:t>Reference Article:</a:t>
            </a:r>
            <a:br>
              <a:rPr lang="en-US" sz="3200" b="1" dirty="0"/>
            </a:br>
            <a:r>
              <a:rPr lang="en-US" sz="3200" dirty="0"/>
              <a:t>The article could discuss how artificial intelligence (AI) is used in healthcare to assist doctors in diagnosing diseases, predicting outcomes, and providing personalized treatments. For instance, AI-powered systems like IBM Watson Health or Google DeepMind demonstrate how machine learning is applied in real-world healthcare scenarios</a:t>
            </a:r>
          </a:p>
        </p:txBody>
      </p:sp>
      <p:sp>
        <p:nvSpPr>
          <p:cNvPr id="3" name="Subtitle 2">
            <a:extLst>
              <a:ext uri="{FF2B5EF4-FFF2-40B4-BE49-F238E27FC236}">
                <a16:creationId xmlns:a16="http://schemas.microsoft.com/office/drawing/2014/main" id="{5CCDC9F7-395F-3091-5B08-6F3A91CE41CC}"/>
              </a:ext>
            </a:extLst>
          </p:cNvPr>
          <p:cNvSpPr>
            <a:spLocks noGrp="1"/>
          </p:cNvSpPr>
          <p:nvPr>
            <p:ph type="subTitle" idx="1"/>
          </p:nvPr>
        </p:nvSpPr>
        <p:spPr>
          <a:xfrm>
            <a:off x="0" y="0"/>
            <a:ext cx="12192000" cy="6857999"/>
          </a:xfrm>
        </p:spPr>
        <p:txBody>
          <a:bodyPr/>
          <a:lstStyle/>
          <a:p>
            <a:endParaRPr lang="en-US" dirty="0"/>
          </a:p>
        </p:txBody>
      </p:sp>
      <p:pic>
        <p:nvPicPr>
          <p:cNvPr id="5" name="Picture 4">
            <a:extLst>
              <a:ext uri="{FF2B5EF4-FFF2-40B4-BE49-F238E27FC236}">
                <a16:creationId xmlns:a16="http://schemas.microsoft.com/office/drawing/2014/main" id="{8D5BDFD9-E7FF-4214-3649-8C1EBB34A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8700" y="3091542"/>
            <a:ext cx="7353300" cy="3766457"/>
          </a:xfrm>
          <a:prstGeom prst="rect">
            <a:avLst/>
          </a:prstGeom>
        </p:spPr>
      </p:pic>
    </p:spTree>
    <p:extLst>
      <p:ext uri="{BB962C8B-B14F-4D97-AF65-F5344CB8AC3E}">
        <p14:creationId xmlns:p14="http://schemas.microsoft.com/office/powerpoint/2010/main" val="2548862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BC0B-75F8-4248-11A5-40833182B62F}"/>
              </a:ext>
            </a:extLst>
          </p:cNvPr>
          <p:cNvSpPr>
            <a:spLocks noGrp="1"/>
          </p:cNvSpPr>
          <p:nvPr>
            <p:ph type="ctrTitle"/>
          </p:nvPr>
        </p:nvSpPr>
        <p:spPr>
          <a:xfrm>
            <a:off x="152400" y="-3160712"/>
            <a:ext cx="12192000" cy="6858000"/>
          </a:xfrm>
        </p:spPr>
        <p:txBody>
          <a:bodyPr>
            <a:normAutofit/>
          </a:bodyPr>
          <a:lstStyle/>
          <a:p>
            <a:pPr algn="l"/>
            <a:r>
              <a:rPr lang="en-US" sz="2000" b="1" dirty="0"/>
              <a:t>Key Insights from the Article:</a:t>
            </a:r>
            <a:br>
              <a:rPr lang="en-US" sz="2000" b="1" dirty="0"/>
            </a:br>
            <a:r>
              <a:rPr lang="en-US" sz="2000" b="1" dirty="0"/>
              <a:t>Enhanced Diagnosis:</a:t>
            </a:r>
            <a:br>
              <a:rPr lang="en-US" sz="2000" dirty="0"/>
            </a:br>
            <a:r>
              <a:rPr lang="en-US" sz="2000" dirty="0"/>
              <a:t>AI algorithms can process large datasets of medical images to detect abnormalities with high accuracy. For example, AI-based tools can identify early signs of cancer in radiology scans faster than traditional methods.</a:t>
            </a:r>
            <a:br>
              <a:rPr lang="en-US" sz="2000" dirty="0"/>
            </a:br>
            <a:r>
              <a:rPr lang="en-US" sz="2000" b="1" dirty="0"/>
              <a:t>Predictive Analytics:</a:t>
            </a:r>
            <a:br>
              <a:rPr lang="en-US" sz="2000" dirty="0"/>
            </a:br>
            <a:r>
              <a:rPr lang="en-US" sz="2000" dirty="0"/>
              <a:t>AI predicts patient outcomes by analyzing historical and real-time data. This capability enables doctors to implement preventive measures or optimize treatment plans.</a:t>
            </a:r>
            <a:br>
              <a:rPr lang="en-US" sz="2000" dirty="0"/>
            </a:br>
            <a:r>
              <a:rPr lang="en-US" sz="2000" b="1" dirty="0"/>
              <a:t>Personalized Medicine:</a:t>
            </a:r>
            <a:br>
              <a:rPr lang="en-US" sz="2000" dirty="0"/>
            </a:br>
            <a:r>
              <a:rPr lang="en-US" sz="2000" dirty="0"/>
              <a:t>AI supports tailoring treatment plans specific to a patient’s genetic makeup, medical history, and lifestyle factors.</a:t>
            </a:r>
            <a:br>
              <a:rPr lang="en-US" sz="2000" dirty="0"/>
            </a:br>
            <a:r>
              <a:rPr lang="en-US" sz="2000" b="1" dirty="0"/>
              <a:t>Operational Efficiency:</a:t>
            </a:r>
            <a:br>
              <a:rPr lang="en-US" sz="2000" dirty="0"/>
            </a:br>
            <a:r>
              <a:rPr lang="en-US" sz="2000" dirty="0"/>
              <a:t>AI optimizes hospital operations, such as scheduling surgeries, managing inventory, and allocating resources, leading to better efficiency and cost savings.</a:t>
            </a:r>
            <a:br>
              <a:rPr lang="en-US" sz="2000" dirty="0"/>
            </a:br>
            <a:endParaRPr lang="en-US" sz="2000" dirty="0"/>
          </a:p>
        </p:txBody>
      </p:sp>
      <p:sp>
        <p:nvSpPr>
          <p:cNvPr id="3" name="Subtitle 2">
            <a:extLst>
              <a:ext uri="{FF2B5EF4-FFF2-40B4-BE49-F238E27FC236}">
                <a16:creationId xmlns:a16="http://schemas.microsoft.com/office/drawing/2014/main" id="{5CCDC9F7-395F-3091-5B08-6F3A91CE41CC}"/>
              </a:ext>
            </a:extLst>
          </p:cNvPr>
          <p:cNvSpPr>
            <a:spLocks noGrp="1"/>
          </p:cNvSpPr>
          <p:nvPr>
            <p:ph type="subTitle" idx="1"/>
          </p:nvPr>
        </p:nvSpPr>
        <p:spPr/>
        <p:txBody>
          <a:bodyPr/>
          <a:lstStyle/>
          <a:p>
            <a:endParaRPr lang="en-US" dirty="0"/>
          </a:p>
        </p:txBody>
      </p:sp>
      <p:pic>
        <p:nvPicPr>
          <p:cNvPr id="5" name="Picture 4">
            <a:extLst>
              <a:ext uri="{FF2B5EF4-FFF2-40B4-BE49-F238E27FC236}">
                <a16:creationId xmlns:a16="http://schemas.microsoft.com/office/drawing/2014/main" id="{7FB7494E-DE5F-B6C8-6490-309A701DF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3428999"/>
            <a:ext cx="11963400" cy="3428999"/>
          </a:xfrm>
          <a:prstGeom prst="rect">
            <a:avLst/>
          </a:prstGeom>
        </p:spPr>
      </p:pic>
    </p:spTree>
    <p:extLst>
      <p:ext uri="{BB962C8B-B14F-4D97-AF65-F5344CB8AC3E}">
        <p14:creationId xmlns:p14="http://schemas.microsoft.com/office/powerpoint/2010/main" val="779664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BC0B-75F8-4248-11A5-40833182B62F}"/>
              </a:ext>
            </a:extLst>
          </p:cNvPr>
          <p:cNvSpPr>
            <a:spLocks noGrp="1"/>
          </p:cNvSpPr>
          <p:nvPr>
            <p:ph type="ctrTitle"/>
          </p:nvPr>
        </p:nvSpPr>
        <p:spPr>
          <a:xfrm>
            <a:off x="0" y="471487"/>
            <a:ext cx="11544300" cy="2957513"/>
          </a:xfrm>
        </p:spPr>
        <p:txBody>
          <a:bodyPr>
            <a:noAutofit/>
          </a:bodyPr>
          <a:lstStyle/>
          <a:p>
            <a:pPr algn="l"/>
            <a:r>
              <a:rPr lang="en-US" sz="2400" b="1" dirty="0"/>
              <a:t>Advantages Discussed:</a:t>
            </a:r>
            <a:br>
              <a:rPr lang="en-US" sz="2400" b="1" dirty="0"/>
            </a:br>
            <a:r>
              <a:rPr lang="en-US" sz="2400" b="1" dirty="0"/>
              <a:t>Time-Saving:</a:t>
            </a:r>
            <a:r>
              <a:rPr lang="en-US" sz="2400" dirty="0"/>
              <a:t> AI significantly reduces the time required for diagnosis and decision-making.</a:t>
            </a:r>
            <a:br>
              <a:rPr lang="en-US" sz="2400" dirty="0"/>
            </a:br>
            <a:r>
              <a:rPr lang="en-US" sz="2400" b="1" dirty="0"/>
              <a:t>Accuracy:</a:t>
            </a:r>
            <a:r>
              <a:rPr lang="en-US" sz="2400" dirty="0"/>
              <a:t> High precision in diagnosing diseases like cancer, diabetes, or heart conditions.</a:t>
            </a:r>
            <a:br>
              <a:rPr lang="en-US" sz="2400" dirty="0"/>
            </a:br>
            <a:r>
              <a:rPr lang="en-US" sz="2400" b="1" dirty="0"/>
              <a:t>Accessibility:</a:t>
            </a:r>
            <a:r>
              <a:rPr lang="en-US" sz="2400" dirty="0"/>
              <a:t> AI tools provide solutions in remote areas where specialists may not be available.</a:t>
            </a:r>
            <a:br>
              <a:rPr lang="en-US" sz="2400" dirty="0"/>
            </a:br>
            <a:r>
              <a:rPr lang="en-US" sz="2400" b="1" dirty="0"/>
              <a:t>Ethical and Implementation Challenges:</a:t>
            </a:r>
            <a:br>
              <a:rPr lang="en-US" sz="2400" b="1" dirty="0"/>
            </a:br>
            <a:r>
              <a:rPr lang="en-US" sz="2400" dirty="0"/>
              <a:t>The article also highlights challenges like data privacy, the need for regulation, and the potential for AI to replace human jobs. Addressing these concerns requires careful planning and collaboration between technologists, policymakers, and medical professionals.</a:t>
            </a:r>
            <a:br>
              <a:rPr lang="en-US" sz="2400" dirty="0"/>
            </a:br>
            <a:endParaRPr lang="en-US" sz="2400" dirty="0"/>
          </a:p>
        </p:txBody>
      </p:sp>
      <p:sp>
        <p:nvSpPr>
          <p:cNvPr id="3" name="Subtitle 2">
            <a:extLst>
              <a:ext uri="{FF2B5EF4-FFF2-40B4-BE49-F238E27FC236}">
                <a16:creationId xmlns:a16="http://schemas.microsoft.com/office/drawing/2014/main" id="{5CCDC9F7-395F-3091-5B08-6F3A91CE41CC}"/>
              </a:ext>
            </a:extLst>
          </p:cNvPr>
          <p:cNvSpPr>
            <a:spLocks noGrp="1"/>
          </p:cNvSpPr>
          <p:nvPr>
            <p:ph type="subTitle" idx="1"/>
          </p:nvPr>
        </p:nvSpPr>
        <p:spPr>
          <a:xfrm>
            <a:off x="1524000" y="5164138"/>
            <a:ext cx="9144000" cy="1655762"/>
          </a:xfrm>
        </p:spPr>
        <p:txBody>
          <a:bodyPr/>
          <a:lstStyle/>
          <a:p>
            <a:pPr algn="l"/>
            <a:endParaRPr lang="en-US" dirty="0"/>
          </a:p>
        </p:txBody>
      </p:sp>
      <p:pic>
        <p:nvPicPr>
          <p:cNvPr id="5" name="Picture 4">
            <a:extLst>
              <a:ext uri="{FF2B5EF4-FFF2-40B4-BE49-F238E27FC236}">
                <a16:creationId xmlns:a16="http://schemas.microsoft.com/office/drawing/2014/main" id="{784A8EC4-53BC-13F6-41CF-69B4C389E2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02428"/>
            <a:ext cx="12096750" cy="3755571"/>
          </a:xfrm>
          <a:prstGeom prst="rect">
            <a:avLst/>
          </a:prstGeom>
        </p:spPr>
      </p:pic>
    </p:spTree>
    <p:extLst>
      <p:ext uri="{BB962C8B-B14F-4D97-AF65-F5344CB8AC3E}">
        <p14:creationId xmlns:p14="http://schemas.microsoft.com/office/powerpoint/2010/main" val="3373738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BC0B-75F8-4248-11A5-40833182B62F}"/>
              </a:ext>
            </a:extLst>
          </p:cNvPr>
          <p:cNvSpPr>
            <a:spLocks noGrp="1"/>
          </p:cNvSpPr>
          <p:nvPr>
            <p:ph type="ctrTitle"/>
          </p:nvPr>
        </p:nvSpPr>
        <p:spPr>
          <a:xfrm>
            <a:off x="1104900" y="3808413"/>
            <a:ext cx="9563100" cy="2387600"/>
          </a:xfrm>
        </p:spPr>
        <p:txBody>
          <a:bodyPr>
            <a:noAutofit/>
          </a:bodyPr>
          <a:lstStyle/>
          <a:p>
            <a:r>
              <a:rPr lang="en-US" sz="4000" b="1" dirty="0"/>
              <a:t>Personal Inference:</a:t>
            </a:r>
            <a:br>
              <a:rPr lang="en-US" sz="4000" b="1" dirty="0"/>
            </a:br>
            <a:r>
              <a:rPr lang="en-US" sz="4000" dirty="0"/>
              <a:t>The use of AI in healthcare is a promising step toward solving some of the most persistent problems in the medical field. While challenges exist, the benefits far outweigh the risks when implemented responsibly. The integration of AI can save lives, reduce healthcare costs, and make quality medical services accessible to all.</a:t>
            </a:r>
            <a:br>
              <a:rPr lang="en-US" sz="4000" dirty="0"/>
            </a:br>
            <a:endParaRPr lang="en-US" sz="4000" dirty="0"/>
          </a:p>
        </p:txBody>
      </p:sp>
      <p:sp>
        <p:nvSpPr>
          <p:cNvPr id="3" name="Subtitle 2">
            <a:extLst>
              <a:ext uri="{FF2B5EF4-FFF2-40B4-BE49-F238E27FC236}">
                <a16:creationId xmlns:a16="http://schemas.microsoft.com/office/drawing/2014/main" id="{5CCDC9F7-395F-3091-5B08-6F3A91CE41CC}"/>
              </a:ext>
            </a:extLst>
          </p:cNvPr>
          <p:cNvSpPr>
            <a:spLocks noGrp="1"/>
          </p:cNvSpPr>
          <p:nvPr>
            <p:ph type="subTitle" idx="1"/>
          </p:nvPr>
        </p:nvSpPr>
        <p:spPr>
          <a:xfrm>
            <a:off x="-495300" y="-1028700"/>
            <a:ext cx="12973050" cy="12782550"/>
          </a:xfrm>
        </p:spPr>
        <p:txBody>
          <a:bodyPr/>
          <a:lstStyle/>
          <a:p>
            <a:endParaRPr lang="en-US" dirty="0"/>
          </a:p>
        </p:txBody>
      </p:sp>
    </p:spTree>
    <p:extLst>
      <p:ext uri="{BB962C8B-B14F-4D97-AF65-F5344CB8AC3E}">
        <p14:creationId xmlns:p14="http://schemas.microsoft.com/office/powerpoint/2010/main" val="25435952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417</Words>
  <Application>Microsoft Office PowerPoint</Application>
  <PresentationFormat>Widescreen</PresentationFormat>
  <Paragraphs>5</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College Name – Lamrin Tech Skills University Punjab Course Name – Dsign Thinking &amp; Critical Thinking  Branch – Btech ( Electrical Engineering ) Batch No – 2024  Presented By – Sudhir Bhardwaj Roll No – 24100130006 Task No #10 – Article for any one of the given problem Title - AI in Healthcare: Improving Diagnosis and Treatment </vt:lpstr>
      <vt:lpstr>. Reference Article: The article could discuss how artificial intelligence (AI) is used in healthcare to assist doctors in diagnosing diseases, predicting outcomes, and providing personalized treatments. For instance, AI-powered systems like IBM Watson Health or Google DeepMind demonstrate how machine learning is applied in real-world healthcare scenarios</vt:lpstr>
      <vt:lpstr>Key Insights from the Article: Enhanced Diagnosis: AI algorithms can process large datasets of medical images to detect abnormalities with high accuracy. For example, AI-based tools can identify early signs of cancer in radiology scans faster than traditional methods. Predictive Analytics: AI predicts patient outcomes by analyzing historical and real-time data. This capability enables doctors to implement preventive measures or optimize treatment plans. Personalized Medicine: AI supports tailoring treatment plans specific to a patient’s genetic makeup, medical history, and lifestyle factors. Operational Efficiency: AI optimizes hospital operations, such as scheduling surgeries, managing inventory, and allocating resources, leading to better efficiency and cost savings. </vt:lpstr>
      <vt:lpstr>Advantages Discussed: Time-Saving: AI significantly reduces the time required for diagnosis and decision-making. Accuracy: High precision in diagnosing diseases like cancer, diabetes, or heart conditions. Accessibility: AI tools provide solutions in remote areas where specialists may not be available. Ethical and Implementation Challenges: The article also highlights challenges like data privacy, the need for regulation, and the potential for AI to replace human jobs. Addressing these concerns requires careful planning and collaboration between technologists, policymakers, and medical professionals. </vt:lpstr>
      <vt:lpstr>Personal Inference: The use of AI in healthcare is a promising step toward solving some of the most persistent problems in the medical field. While challenges exist, the benefits far outweigh the risks when implemented responsibly. The integration of AI can save lives, reduce healthcare costs, and make quality medical services accessible to all.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Name – Lamrin Tech Skills University Punjab Course Name – Dsign Thinking &amp; Critical Thinking  Branch – Btech ( Electrical Engineering ) Batch No – 2024  Presented By – Sudhir Bhardwaj Roll No – 24100130006 Task No #10 – Article for any one of the given problem Title - AI in Healthcare: Improving Diagnosis and Treatment </dc:title>
  <dc:creator>HP</dc:creator>
  <cp:lastModifiedBy>HP</cp:lastModifiedBy>
  <cp:revision>3</cp:revision>
  <dcterms:created xsi:type="dcterms:W3CDTF">2024-12-30T09:53:58Z</dcterms:created>
  <dcterms:modified xsi:type="dcterms:W3CDTF">2024-12-31T13:47:57Z</dcterms:modified>
</cp:coreProperties>
</file>

<file path=docProps/thumbnail.jpeg>
</file>